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Gadugi" panose="020B0502040204020203" pitchFamily="34" charset="0"/>
      <p:regular r:id="rId19"/>
      <p:bold r:id="rId20"/>
    </p:embeddedFont>
    <p:embeddedFont>
      <p:font typeface="Garamond" panose="02020404030301010803" pitchFamily="18" charset="0"/>
      <p:regular r:id="rId21"/>
      <p:bold r:id="rId22"/>
      <p: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072" autoAdjust="0"/>
  </p:normalViewPr>
  <p:slideViewPr>
    <p:cSldViewPr>
      <p:cViewPr varScale="1">
        <p:scale>
          <a:sx n="40" d="100"/>
          <a:sy n="40" d="100"/>
        </p:scale>
        <p:origin x="8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Greetings, esteemed attendees. I am Shaghayegh, and it is my privilege to elucidate the findings of the Data Analytics task before you today.</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In summary:</a:t>
            </a:r>
          </a:p>
          <a:p>
            <a:pPr lvl="0"/>
            <a:endParaRPr lang="en-US" b="0" i="0" dirty="0">
              <a:solidFill>
                <a:srgbClr val="374151"/>
              </a:solidFill>
              <a:effectLst/>
              <a:latin typeface="Söhne"/>
            </a:endParaRPr>
          </a:p>
          <a:p>
            <a:pPr lvl="0"/>
            <a:r>
              <a:rPr lang="en-US" b="0" i="0" dirty="0">
                <a:solidFill>
                  <a:srgbClr val="374151"/>
                </a:solidFill>
                <a:effectLst/>
                <a:latin typeface="Söhne"/>
              </a:rPr>
              <a:t>- We successfully addressed this task by identifying the top five most popular categories as requested. Additionally, we took an extra step forward in our analysis.</a:t>
            </a:r>
          </a:p>
          <a:p>
            <a:pPr lvl="0"/>
            <a:endParaRPr lang="en-US" b="0" i="0" dirty="0">
              <a:solidFill>
                <a:srgbClr val="374151"/>
              </a:solidFill>
              <a:effectLst/>
              <a:latin typeface="Söhne"/>
            </a:endParaRPr>
          </a:p>
          <a:p>
            <a:pPr lvl="0"/>
            <a:r>
              <a:rPr lang="en-US" b="0" i="0" dirty="0">
                <a:solidFill>
                  <a:srgbClr val="374151"/>
                </a:solidFill>
                <a:effectLst/>
                <a:latin typeface="Söhne"/>
              </a:rPr>
              <a:t>- Our analysis reveals that the categories of animals and science have emerged as the most favored. This implies a predilection among users for content characterized by real-world experiences and factual accuracy.</a:t>
            </a:r>
          </a:p>
          <a:p>
            <a:pPr lvl="0"/>
            <a:endParaRPr lang="en-US" b="0" i="0" dirty="0">
              <a:solidFill>
                <a:srgbClr val="374151"/>
              </a:solidFill>
              <a:effectLst/>
              <a:latin typeface="Söhne"/>
            </a:endParaRPr>
          </a:p>
          <a:p>
            <a:pPr lvl="0"/>
            <a:r>
              <a:rPr lang="en-US" b="0" i="0" dirty="0">
                <a:solidFill>
                  <a:srgbClr val="374151"/>
                </a:solidFill>
                <a:effectLst/>
                <a:latin typeface="Söhne"/>
              </a:rPr>
              <a:t>- Additionally, our analysis highlighted a prevalent theme in popular content, with 'Healthy Eating' emerging as the most favored subcategory within the food genre. This observation serves as an indication of the platform's user demographic. This valuable insight provides an opportunity to elevate engagement levels even further. For instance, implementing targeted campaigns with a focus on this category or collaborating with reputable healthy eating brands to promote related content can be highly effective strategies.</a:t>
            </a:r>
          </a:p>
          <a:p>
            <a:pPr lvl="0"/>
            <a:endParaRPr lang="en-US" b="0" i="0" dirty="0">
              <a:solidFill>
                <a:srgbClr val="374151"/>
              </a:solidFill>
              <a:effectLst/>
              <a:latin typeface="Söhne"/>
            </a:endParaRPr>
          </a:p>
          <a:p>
            <a:pPr lvl="0"/>
            <a:r>
              <a:rPr lang="en-US" b="0" i="0" dirty="0">
                <a:solidFill>
                  <a:srgbClr val="374151"/>
                </a:solidFill>
                <a:effectLst/>
                <a:latin typeface="Söhne"/>
              </a:rPr>
              <a:t>- While this analysis has provided valuable insights, we are poised to advance to the next phase. Within Accenture, we possess the requisite expertise to assist you in implementing these insights into your organization's operations, in real-time and at scale. We are enthusiastic about the opportunity to support you in this endeavor.</a:t>
            </a:r>
          </a:p>
          <a:p>
            <a:pPr lvl="0"/>
            <a:endParaRPr lang="en-US" b="0" i="0" dirty="0">
              <a:solidFill>
                <a:srgbClr val="374151"/>
              </a:solidFill>
              <a:effectLst/>
              <a:latin typeface="Söhne"/>
            </a:endParaRP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Thank you for your attentive participation. If you have any questions, please don't hesitate to ask.</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The schedule for today's proceedings is outlined as follows:</a:t>
            </a:r>
          </a:p>
          <a:p>
            <a:pPr lvl="0"/>
            <a:endParaRPr lang="en-US" b="0" i="0" dirty="0">
              <a:solidFill>
                <a:srgbClr val="374151"/>
              </a:solidFill>
              <a:effectLst/>
              <a:latin typeface="Söhne"/>
            </a:endParaRPr>
          </a:p>
          <a:p>
            <a:pPr marL="228600" lvl="0" indent="-228600">
              <a:buAutoNum type="arabicPeriod"/>
            </a:pPr>
            <a:r>
              <a:rPr lang="en-US" b="0" i="0" dirty="0">
                <a:solidFill>
                  <a:srgbClr val="374151"/>
                </a:solidFill>
                <a:effectLst/>
                <a:latin typeface="Söhne"/>
              </a:rPr>
              <a:t>We will provide a comprehensive project overview to impart a high-level understanding of the business challenge at hand, along with its specific requirements.</a:t>
            </a:r>
          </a:p>
          <a:p>
            <a:pPr marL="228600" lvl="0" indent="-228600">
              <a:buAutoNum type="arabicPeriod"/>
            </a:pPr>
            <a:r>
              <a:rPr lang="en-US" b="0" i="0" dirty="0">
                <a:solidFill>
                  <a:srgbClr val="374151"/>
                </a:solidFill>
                <a:effectLst/>
                <a:latin typeface="Söhne"/>
              </a:rPr>
              <a:t>We will delve into the specific challenge that our Data Analytics team has been diligently addressing, offering contextual background to underscore its significance.</a:t>
            </a:r>
          </a:p>
          <a:p>
            <a:pPr marL="228600" lvl="0" indent="-228600">
              <a:buAutoNum type="arabicPeriod"/>
            </a:pPr>
            <a:r>
              <a:rPr lang="en-US" b="0" i="0" dirty="0">
                <a:solidFill>
                  <a:srgbClr val="374151"/>
                </a:solidFill>
                <a:effectLst/>
                <a:latin typeface="Söhne"/>
              </a:rPr>
              <a:t>Following the problem introduction, I will elaborate on the dedicated team from our side entrusted with the responsibility of addressing this task.</a:t>
            </a:r>
          </a:p>
          <a:p>
            <a:pPr marL="228600" lvl="0" indent="-228600">
              <a:buAutoNum type="arabicPeriod"/>
            </a:pPr>
            <a:r>
              <a:rPr lang="en-US" b="0" i="0" dirty="0">
                <a:solidFill>
                  <a:srgbClr val="374151"/>
                </a:solidFill>
                <a:effectLst/>
                <a:latin typeface="Söhne"/>
              </a:rPr>
              <a:t>Subsequently, I will elucidate the overarching process we employed to accomplish this task, providing a comprehensive understanding of our approach in handling similar tasks.</a:t>
            </a:r>
          </a:p>
          <a:p>
            <a:pPr marL="228600" lvl="0" indent="-228600">
              <a:buAutoNum type="arabicPeriod"/>
            </a:pPr>
            <a:r>
              <a:rPr lang="en-US" b="0" i="0" dirty="0">
                <a:solidFill>
                  <a:srgbClr val="374151"/>
                </a:solidFill>
                <a:effectLst/>
                <a:latin typeface="Söhne"/>
              </a:rPr>
              <a:t>Lastly, I will expound upon the pivotal outcomes, presenting them as a sequence of insights and visual representations derived from our thorough analysis.</a:t>
            </a:r>
          </a:p>
          <a:p>
            <a:pPr marL="0" lvl="0" indent="0">
              <a:buNone/>
            </a:pPr>
            <a:endParaRPr lang="en-US" b="0" i="0" dirty="0">
              <a:solidFill>
                <a:srgbClr val="374151"/>
              </a:solidFill>
              <a:effectLst/>
              <a:latin typeface="Söhne"/>
            </a:endParaRPr>
          </a:p>
          <a:p>
            <a:pPr marL="0" lvl="0" indent="0">
              <a:buNone/>
            </a:pPr>
            <a:r>
              <a:rPr lang="en-US" b="0" i="0" dirty="0">
                <a:solidFill>
                  <a:srgbClr val="374151"/>
                </a:solidFill>
                <a:effectLst/>
                <a:latin typeface="Söhne"/>
              </a:rPr>
              <a:t>In conclusion, I will provide a concise summary and welcome any inquiries or discussions.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To commence, allow me to provide a brief overview of this engagement.</a:t>
            </a:r>
          </a:p>
          <a:p>
            <a:pPr lvl="0"/>
            <a:br>
              <a:rPr lang="en-US" dirty="0"/>
            </a:br>
            <a:r>
              <a:rPr lang="en-US" b="0" i="0" dirty="0">
                <a:solidFill>
                  <a:srgbClr val="374151"/>
                </a:solidFill>
                <a:effectLst/>
                <a:latin typeface="Söhne"/>
              </a:rPr>
              <a:t>Accenture has initiated a three-month pilot program with Social Buzz, dedicated to addressing three primary tasks that align with some of the most significant challenges currently encountered by your organization.</a:t>
            </a:r>
          </a:p>
          <a:p>
            <a:pPr lvl="0"/>
            <a:br>
              <a:rPr lang="en-US" dirty="0"/>
            </a:br>
            <a:r>
              <a:rPr lang="en-US" b="0" i="0" dirty="0">
                <a:solidFill>
                  <a:srgbClr val="374151"/>
                </a:solidFill>
                <a:effectLst/>
                <a:latin typeface="Söhne"/>
              </a:rPr>
              <a:t>In recent years, Social Buzz has achieved substantial growth, earning recognition as a global unicorn company. Our purpose is to assist you in effectively managing this scale and providing strategic guidance for your continued success.</a:t>
            </a:r>
          </a:p>
          <a:p>
            <a:pPr lvl="0"/>
            <a:endParaRPr lang="en-US" b="0" i="0" dirty="0">
              <a:solidFill>
                <a:srgbClr val="374151"/>
              </a:solidFill>
              <a:effectLst/>
              <a:latin typeface="Söhne"/>
            </a:endParaRPr>
          </a:p>
          <a:p>
            <a:pPr lvl="0"/>
            <a:r>
              <a:rPr lang="en-US" b="0" i="0" dirty="0">
                <a:solidFill>
                  <a:srgbClr val="374151"/>
                </a:solidFill>
                <a:effectLst/>
                <a:latin typeface="Söhne"/>
              </a:rPr>
              <a:t>First and foremost, we will conduct a thorough audit of your big data practice, leveraging our industry expertise to share best practices. Following this, our team, equipped with extensive knowledge and experience, will guide you through a seamless Initial Public Offering (IPO). Lastly, we have conducted a comprehensive data analysis to unearth insights regarding your top five most popular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Dedicated attention has been directed towards the final point I mentioned, which has been the specific focus of the Data Analytics team.</a:t>
            </a:r>
          </a:p>
          <a:p>
            <a:pPr lvl="0"/>
            <a:endParaRPr lang="en-US" b="0" i="0" dirty="0">
              <a:solidFill>
                <a:srgbClr val="374151"/>
              </a:solidFill>
              <a:effectLst/>
              <a:latin typeface="Söhne"/>
            </a:endParaRPr>
          </a:p>
          <a:p>
            <a:pPr lvl="0"/>
            <a:r>
              <a:rPr lang="en-US" b="0" i="0" dirty="0">
                <a:solidFill>
                  <a:srgbClr val="374151"/>
                </a:solidFill>
                <a:effectLst/>
                <a:latin typeface="Söhne"/>
              </a:rPr>
              <a:t>Undoubtedly, such extensive scale entails a significant volume of data, and with such vast datasets come inherent challenges.</a:t>
            </a:r>
          </a:p>
          <a:p>
            <a:pPr lvl="0"/>
            <a:endParaRPr lang="en-US" b="0" i="0" dirty="0">
              <a:solidFill>
                <a:srgbClr val="374151"/>
              </a:solidFill>
              <a:effectLst/>
              <a:latin typeface="Söhne"/>
            </a:endParaRPr>
          </a:p>
          <a:p>
            <a:pPr lvl="0"/>
            <a:r>
              <a:rPr lang="en-US" b="0" i="0" dirty="0">
                <a:solidFill>
                  <a:srgbClr val="374151"/>
                </a:solidFill>
                <a:effectLst/>
                <a:latin typeface="Söhne"/>
              </a:rPr>
              <a:t>To provide context regarding the magnitude of data generation:</a:t>
            </a:r>
          </a:p>
          <a:p>
            <a:pPr lvl="0"/>
            <a:endParaRPr lang="en-US" b="0" i="0" dirty="0">
              <a:solidFill>
                <a:srgbClr val="374151"/>
              </a:solidFill>
              <a:effectLst/>
              <a:latin typeface="Söhne"/>
            </a:endParaRPr>
          </a:p>
          <a:p>
            <a:pPr lvl="0"/>
            <a:r>
              <a:rPr lang="en-US" b="0" i="0" dirty="0">
                <a:solidFill>
                  <a:srgbClr val="374151"/>
                </a:solidFill>
                <a:effectLst/>
                <a:latin typeface="Söhne"/>
              </a:rPr>
              <a:t>You have indicated that your platform receives an impressive volume of over 100,000 posts daily, resulting in a staggering total of 36,500,000 posts annually. It's noteworthy that this data is entirely unstructured, presenting a considerable challenge in terms of interpretation and analysis.</a:t>
            </a:r>
          </a:p>
          <a:p>
            <a:pPr lvl="0"/>
            <a:br>
              <a:rPr lang="en-US" dirty="0"/>
            </a:br>
            <a:r>
              <a:rPr lang="en-US" b="0" i="0" dirty="0">
                <a:solidFill>
                  <a:srgbClr val="374151"/>
                </a:solidFill>
                <a:effectLst/>
                <a:latin typeface="Söhne"/>
              </a:rPr>
              <a:t>In the present era, the paramount significance of content is unmistakable. Noteworthy examples include global giants such as YouTube, Facebook, and Netflix, all of which are fundamentally rooted in content-driven enterprises.</a:t>
            </a:r>
          </a:p>
          <a:p>
            <a:pPr lvl="0"/>
            <a:endParaRPr lang="en-US" b="0" i="0" dirty="0">
              <a:solidFill>
                <a:srgbClr val="374151"/>
              </a:solidFill>
              <a:effectLst/>
              <a:latin typeface="Söhne"/>
            </a:endParaRPr>
          </a:p>
          <a:p>
            <a:pPr lvl="0"/>
            <a:r>
              <a:rPr lang="en-US" b="0" i="0" dirty="0">
                <a:solidFill>
                  <a:srgbClr val="374151"/>
                </a:solidFill>
                <a:effectLst/>
                <a:latin typeface="Söhne"/>
              </a:rPr>
              <a:t>Determining the most effective strategies for capitalizing on this abundance of content poses a significant consideration.</a:t>
            </a:r>
          </a:p>
          <a:p>
            <a:pPr lvl="0"/>
            <a:endParaRPr lang="en-US" b="0" i="0" dirty="0">
              <a:solidFill>
                <a:srgbClr val="374151"/>
              </a:solidFill>
              <a:effectLst/>
              <a:latin typeface="Söhne"/>
            </a:endParaRPr>
          </a:p>
          <a:p>
            <a:pPr lvl="0"/>
            <a:r>
              <a:rPr lang="en-US" b="0" i="0" dirty="0">
                <a:solidFill>
                  <a:srgbClr val="374151"/>
                </a:solidFill>
                <a:effectLst/>
                <a:latin typeface="Söhne"/>
              </a:rPr>
              <a:t>The emphasis should not solely be on amassing a vast volume of content. The true value lies in comprehending and analytically processing this content to attain a profound understanding of your audience. This, in turn, enables the provision of a more personalized and gratifying experience.</a:t>
            </a:r>
          </a:p>
          <a:p>
            <a:pPr lvl="0"/>
            <a:endParaRPr lang="en-US" b="0" i="0" dirty="0">
              <a:solidFill>
                <a:srgbClr val="374151"/>
              </a:solidFill>
              <a:effectLst/>
              <a:latin typeface="Söhne"/>
            </a:endParaRPr>
          </a:p>
          <a:p>
            <a:pPr lvl="0"/>
            <a:r>
              <a:rPr lang="en-US" b="0" i="0" dirty="0">
                <a:solidFill>
                  <a:srgbClr val="374151"/>
                </a:solidFill>
                <a:effectLst/>
                <a:latin typeface="Söhne"/>
              </a:rPr>
              <a:t>Here is where our proficiency in data analytics proves invaluable. Leveraging the insights derived from this task, we can adeptly guide you in implementing analytics at a large-scale production level.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Speaking of expertise, within Accenture, we boast a substantial data analytics practice. However, for this specific task, a dedicated team of three individuals was principally involved. Notably, Andrew Fleming, our Chief Technical Architect, played a pivotal role in providing expert guidance, which significantly contributed to the production of high-caliber analysis.</a:t>
            </a:r>
          </a:p>
          <a:p>
            <a:pPr lvl="0"/>
            <a:endParaRPr lang="en-US" b="0" i="0" dirty="0">
              <a:solidFill>
                <a:srgbClr val="374151"/>
              </a:solidFill>
              <a:effectLst/>
              <a:latin typeface="Söhne"/>
            </a:endParaRPr>
          </a:p>
          <a:p>
            <a:pPr lvl="0"/>
            <a:r>
              <a:rPr lang="en-US" b="0" i="0" dirty="0">
                <a:solidFill>
                  <a:srgbClr val="374151"/>
                </a:solidFill>
                <a:effectLst/>
                <a:latin typeface="Söhne"/>
              </a:rPr>
              <a:t>Marcus </a:t>
            </a:r>
            <a:r>
              <a:rPr lang="en-US" b="0" i="0" dirty="0" err="1">
                <a:solidFill>
                  <a:srgbClr val="374151"/>
                </a:solidFill>
                <a:effectLst/>
                <a:latin typeface="Söhne"/>
              </a:rPr>
              <a:t>Rompton</a:t>
            </a:r>
            <a:r>
              <a:rPr lang="en-US" b="0" i="0" dirty="0">
                <a:solidFill>
                  <a:srgbClr val="374151"/>
                </a:solidFill>
                <a:effectLst/>
                <a:latin typeface="Söhne"/>
              </a:rPr>
              <a:t>, a Senior Principal, has garnered extensive experience collaborating with some of the world's largest clients to address their data-related challenges. He played a substantial role in the data engineering aspect of this project.</a:t>
            </a:r>
          </a:p>
          <a:p>
            <a:pPr lvl="0"/>
            <a:br>
              <a:rPr lang="en-US" dirty="0"/>
            </a:br>
            <a:r>
              <a:rPr lang="en-US" b="0" i="0" dirty="0">
                <a:solidFill>
                  <a:srgbClr val="374151"/>
                </a:solidFill>
                <a:effectLst/>
                <a:latin typeface="Söhne"/>
              </a:rPr>
              <a:t>Lastly, I, Shaghayegh, held the exclusive responsibility of translating leadership guidance into actionable insights derived from raw datasets, ultimately culminating in informed business decisions of high quality.</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Now, let's delve into our approach in addressing this challenge.</a:t>
            </a:r>
          </a:p>
          <a:p>
            <a:pPr lvl="0"/>
            <a:endParaRPr lang="en-US" b="0" i="0" dirty="0">
              <a:solidFill>
                <a:srgbClr val="374151"/>
              </a:solidFill>
              <a:effectLst/>
              <a:latin typeface="Söhne"/>
            </a:endParaRPr>
          </a:p>
          <a:p>
            <a:pPr lvl="0"/>
            <a:r>
              <a:rPr lang="en-US" b="0" i="0" dirty="0">
                <a:solidFill>
                  <a:srgbClr val="374151"/>
                </a:solidFill>
                <a:effectLst/>
                <a:latin typeface="Söhne"/>
              </a:rPr>
              <a:t>Our approach encompassed five strategic steps:</a:t>
            </a:r>
          </a:p>
          <a:p>
            <a:pPr lvl="0"/>
            <a:endParaRPr lang="en-US" b="0" i="0" dirty="0">
              <a:solidFill>
                <a:srgbClr val="374151"/>
              </a:solidFill>
              <a:effectLst/>
              <a:latin typeface="Söhne"/>
            </a:endParaRPr>
          </a:p>
          <a:p>
            <a:pPr lvl="0"/>
            <a:r>
              <a:rPr lang="en-US" b="0" i="0" dirty="0">
                <a:solidFill>
                  <a:srgbClr val="374151"/>
                </a:solidFill>
                <a:effectLst/>
                <a:latin typeface="Söhne"/>
              </a:rPr>
              <a:t>Step 1: Data Understanding - The pivotal foundation for success in any data project hinges on a thorough comprehension of the data. To this end, we dedicated ample time to assimilate the intricacies of your business's data model and domain.</a:t>
            </a:r>
          </a:p>
          <a:p>
            <a:pPr lvl="0"/>
            <a:endParaRPr lang="en-US" b="0" i="0" dirty="0">
              <a:solidFill>
                <a:srgbClr val="374151"/>
              </a:solidFill>
              <a:effectLst/>
              <a:latin typeface="Söhne"/>
            </a:endParaRPr>
          </a:p>
          <a:p>
            <a:pPr lvl="0"/>
            <a:r>
              <a:rPr lang="en-US" b="0" i="0" dirty="0">
                <a:solidFill>
                  <a:srgbClr val="374151"/>
                </a:solidFill>
                <a:effectLst/>
                <a:latin typeface="Söhne"/>
              </a:rPr>
              <a:t>Step 2: Data Cleaning - Following our comprehensive understanding of your business, we proceeded to meticulously refine the available datasets. This involved considering the optimal format and structure required for addressing the specific challenge at hand.</a:t>
            </a:r>
          </a:p>
          <a:p>
            <a:pPr lvl="0"/>
            <a:endParaRPr lang="en-US" b="0" i="0" dirty="0">
              <a:solidFill>
                <a:srgbClr val="374151"/>
              </a:solidFill>
              <a:effectLst/>
              <a:latin typeface="Söhne"/>
            </a:endParaRPr>
          </a:p>
          <a:p>
            <a:pPr lvl="0"/>
            <a:r>
              <a:rPr lang="en-US" b="0" i="0" dirty="0">
                <a:solidFill>
                  <a:srgbClr val="374151"/>
                </a:solidFill>
                <a:effectLst/>
                <a:latin typeface="Söhne"/>
              </a:rPr>
              <a:t>Step 3: Data Modeling - With the data meticulously prepared for analysis, our next endeavor involved processing and structuring it into a dataset that possesses the capability to accurately address the pertinent business inquiries and yield the required outcomes.</a:t>
            </a:r>
          </a:p>
          <a:p>
            <a:pPr lvl="0"/>
            <a:endParaRPr lang="en-US" b="0" i="0" dirty="0">
              <a:solidFill>
                <a:srgbClr val="374151"/>
              </a:solidFill>
              <a:effectLst/>
              <a:latin typeface="Söhne"/>
            </a:endParaRPr>
          </a:p>
          <a:p>
            <a:pPr lvl="0"/>
            <a:r>
              <a:rPr lang="en-US" b="0" i="0" dirty="0">
                <a:solidFill>
                  <a:srgbClr val="374151"/>
                </a:solidFill>
                <a:effectLst/>
                <a:latin typeface="Söhne"/>
              </a:rPr>
              <a:t>Step 4: Data Analysis - Armed with our refined dataset, we applied our analytical proficiency to unearth meaningful insights and create visual representations that effectively communicate these findings.</a:t>
            </a:r>
          </a:p>
          <a:p>
            <a:pPr lvl="0"/>
            <a:endParaRPr lang="en-US" b="0" i="0" dirty="0">
              <a:solidFill>
                <a:srgbClr val="374151"/>
              </a:solidFill>
              <a:effectLst/>
              <a:latin typeface="Söhne"/>
            </a:endParaRPr>
          </a:p>
          <a:p>
            <a:pPr lvl="0"/>
            <a:r>
              <a:rPr lang="en-US" b="0" i="0" dirty="0">
                <a:solidFill>
                  <a:srgbClr val="374151"/>
                </a:solidFill>
                <a:effectLst/>
                <a:latin typeface="Söhne"/>
              </a:rPr>
              <a:t>Step 5: Lastly, we leveraged these insights to inform strategic business decisions and provide recommendations for subsequent actions.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From the data provided, it was discerned that there exist a total of 16 distinct post categories within your sample dataset. These encompass a range of subjects, including but not limited to Food, Culture, and Sport.</a:t>
            </a:r>
          </a:p>
          <a:p>
            <a:pPr lvl="0"/>
            <a:endParaRPr lang="en-US" b="0" i="0" dirty="0">
              <a:solidFill>
                <a:srgbClr val="374151"/>
              </a:solidFill>
              <a:effectLst/>
              <a:latin typeface="Söhne"/>
            </a:endParaRPr>
          </a:p>
          <a:p>
            <a:pPr lvl="0"/>
            <a:r>
              <a:rPr lang="en-US" b="0" i="0" dirty="0">
                <a:solidFill>
                  <a:srgbClr val="374151"/>
                </a:solidFill>
                <a:effectLst/>
                <a:latin typeface="Söhne"/>
              </a:rPr>
              <a:t>In addition, the 'animal' category alone garnered a noteworthy 1897 reactions. This indicates a significant affinity towards content featuring animals among the audience.</a:t>
            </a:r>
          </a:p>
          <a:p>
            <a:pPr lvl="0"/>
            <a:endParaRPr lang="en-US" b="0" i="0" dirty="0">
              <a:solidFill>
                <a:srgbClr val="374151"/>
              </a:solidFill>
              <a:effectLst/>
              <a:latin typeface="Söhne"/>
            </a:endParaRPr>
          </a:p>
          <a:p>
            <a:pPr lvl="0"/>
            <a:r>
              <a:rPr lang="en-US" b="0" i="0" dirty="0">
                <a:solidFill>
                  <a:srgbClr val="374151"/>
                </a:solidFill>
                <a:effectLst/>
                <a:latin typeface="Söhne"/>
              </a:rPr>
              <a:t>Furthermore, it was observed that January emerged as the most prevalent month for user engagement. This pattern aligns with the customary trend of social media users seeking reconnection following calendar events, particularly in the aftermath of the holiday season.</a:t>
            </a:r>
          </a:p>
          <a:p>
            <a:pPr lvl="0"/>
            <a:endParaRPr lang="en-US" b="0" i="0" dirty="0">
              <a:solidFill>
                <a:srgbClr val="374151"/>
              </a:solidFill>
              <a:effectLst/>
              <a:latin typeface="Söhne"/>
            </a:endParaRPr>
          </a:p>
          <a:p>
            <a:pPr lvl="0"/>
            <a:r>
              <a:rPr lang="en-US" b="0" i="0" dirty="0">
                <a:solidFill>
                  <a:srgbClr val="374151"/>
                </a:solidFill>
                <a:effectLst/>
                <a:latin typeface="Söhne"/>
              </a:rPr>
              <a:t>Now, let's turn our attention to the central inquiry: What were the five most widely favored categories of posts?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Based on our analysis, it is evident that the top five most popular post categories, in descending order, were: animals, science, healthy eating, technology, and food.</a:t>
            </a:r>
          </a:p>
          <a:p>
            <a:pPr lvl="0"/>
            <a:endParaRPr lang="en-US" b="0" i="0" dirty="0">
              <a:solidFill>
                <a:srgbClr val="374151"/>
              </a:solidFill>
              <a:effectLst/>
              <a:latin typeface="Söhne"/>
            </a:endParaRPr>
          </a:p>
          <a:p>
            <a:pPr lvl="0"/>
            <a:r>
              <a:rPr lang="en-US" b="0" i="0" dirty="0">
                <a:solidFill>
                  <a:srgbClr val="374151"/>
                </a:solidFill>
                <a:effectLst/>
                <a:latin typeface="Söhne"/>
              </a:rPr>
              <a:t>The category 'Animals' accumulated an aggregate popularity score of approximately 74,965. It is noteworthy to observe both 'Food' and 'Healthy Eating' prominently featured within the top five. This highlights the substantial engagement associated with content pertaining to food. Moreover, the slightly higher ranking of 'Healthy Eating' suggests a potential inclination of your user base towards health-conscious individuals and those with a keen interest in nutrition.</a:t>
            </a:r>
          </a:p>
          <a:p>
            <a:pPr lvl="0"/>
            <a:br>
              <a:rPr lang="en-US" dirty="0"/>
            </a:br>
            <a:r>
              <a:rPr lang="en-US" b="0" i="0" dirty="0">
                <a:solidFill>
                  <a:srgbClr val="374151"/>
                </a:solidFill>
                <a:effectLst/>
                <a:latin typeface="Söhne"/>
              </a:rPr>
              <a:t>Lastly, it is intriguing to note the inclusion of 'Science' and 'Technology' in the top categories. This may indicate an appetite among users for informative content and morsels of knowledge that offer a learning experience.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Moreover, this chart provides a breakdown of the percentage distribution of popularity among the top five categories. While the variations in share for each category are relatively minor, it is noteworthy that the most substantial gap exists between the first-ranking category, 'Animals', and the second-ranking category, 'Science', amounting to a difference of 1.1%.</a:t>
            </a:r>
          </a:p>
          <a:p>
            <a:pPr lvl="0"/>
            <a:endParaRPr lang="en-US" b="0" i="0" dirty="0">
              <a:solidFill>
                <a:srgbClr val="374151"/>
              </a:solidFill>
              <a:effectLst/>
              <a:latin typeface="Söhne"/>
            </a:endParaRPr>
          </a:p>
          <a:p>
            <a:pPr lvl="0"/>
            <a:r>
              <a:rPr lang="en-US" b="0" i="0" dirty="0">
                <a:solidFill>
                  <a:srgbClr val="374151"/>
                </a:solidFill>
                <a:effectLst/>
                <a:latin typeface="Söhne"/>
              </a:rPr>
              <a:t>From a business perspective, the data indicates a notable divergence in popularity, with the 'Animals' category taking a prominent lead and potentially furthering its popularity. To circumvent a scenario where one content category dominates the platform, it is imperative to implement algorithms that maintain equitable representation across all content categories. This will promote a balanced and diverse content ecosystem.</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805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738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251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6012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3578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6507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1072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8041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145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0364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619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6158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922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057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91610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641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2224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10/17/2023</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677028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4.sv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8.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notesSlide" Target="../notesSlides/notesSlide5.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notesSlide" Target="../notesSlides/notesSlide8.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notesSlide" Target="../notesSlides/notesSlide9.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latin typeface="Graphik Regular" panose="020B0503030202060203" pitchFamily="34" charset="0"/>
              </a:rPr>
              <a:t>Data Analysis</a:t>
            </a:r>
          </a:p>
        </p:txBody>
      </p:sp>
      <p:pic>
        <p:nvPicPr>
          <p:cNvPr id="9" name="Audio 8">
            <a:hlinkClick r:id="" action="ppaction://media"/>
            <a:extLst>
              <a:ext uri="{FF2B5EF4-FFF2-40B4-BE49-F238E27FC236}">
                <a16:creationId xmlns:a16="http://schemas.microsoft.com/office/drawing/2014/main" id="{129AD0BD-99EF-9798-2500-FB7988C7911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5820"/>
    </mc:Choice>
    <mc:Fallback>
      <p:transition spd="slow" advTm="45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sp>
        <p:nvSpPr>
          <p:cNvPr id="6" name="TextBox 6"/>
          <p:cNvSpPr txBox="1"/>
          <p:nvPr/>
        </p:nvSpPr>
        <p:spPr>
          <a:xfrm>
            <a:off x="5873958" y="664792"/>
            <a:ext cx="3941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2" y="7001631"/>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3">
            <a:extLst>
              <a:ext uri="{FF2B5EF4-FFF2-40B4-BE49-F238E27FC236}">
                <a16:creationId xmlns:a16="http://schemas.microsoft.com/office/drawing/2014/main" id="{920CC768-273F-A28C-162C-6BEB3576D805}"/>
              </a:ext>
            </a:extLst>
          </p:cNvPr>
          <p:cNvSpPr txBox="1"/>
          <p:nvPr/>
        </p:nvSpPr>
        <p:spPr>
          <a:xfrm>
            <a:off x="11581833" y="1580430"/>
            <a:ext cx="5677467" cy="339901"/>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ANALYSIS</a:t>
            </a:r>
          </a:p>
        </p:txBody>
      </p:sp>
      <p:sp>
        <p:nvSpPr>
          <p:cNvPr id="18" name="TextBox 12">
            <a:extLst>
              <a:ext uri="{FF2B5EF4-FFF2-40B4-BE49-F238E27FC236}">
                <a16:creationId xmlns:a16="http://schemas.microsoft.com/office/drawing/2014/main" id="{20D70105-58A9-8C33-625E-54B84C82CE8F}"/>
              </a:ext>
            </a:extLst>
          </p:cNvPr>
          <p:cNvSpPr txBox="1"/>
          <p:nvPr/>
        </p:nvSpPr>
        <p:spPr>
          <a:xfrm>
            <a:off x="11581832" y="2135141"/>
            <a:ext cx="5677467" cy="1364091"/>
          </a:xfrm>
          <a:prstGeom prst="rect">
            <a:avLst/>
          </a:prstGeom>
        </p:spPr>
        <p:txBody>
          <a:bodyPr lIns="0" tIns="0" rIns="0" bIns="0" rtlCol="0" anchor="t">
            <a:spAutoFit/>
          </a:bodyPr>
          <a:lstStyle/>
          <a:p>
            <a:pPr>
              <a:lnSpc>
                <a:spcPts val="2660"/>
              </a:lnSpc>
            </a:pPr>
            <a:r>
              <a:rPr lang="en-US" sz="2000" b="0" i="0" dirty="0">
                <a:solidFill>
                  <a:srgbClr val="374151"/>
                </a:solidFill>
                <a:effectLst/>
                <a:latin typeface="Söhne"/>
              </a:rPr>
              <a:t>The data indicates that the categories of animals and science are the most widely favored, suggesting a preference for content grounded in real-life experiences and factual accuracy.</a:t>
            </a:r>
            <a:endParaRPr lang="en-US" sz="1900" spc="-19" dirty="0">
              <a:latin typeface="Gadugi" panose="020B0502040204020203" pitchFamily="34" charset="0"/>
              <a:ea typeface="Gadugi" panose="020B0502040204020203" pitchFamily="34" charset="0"/>
            </a:endParaRPr>
          </a:p>
        </p:txBody>
      </p:sp>
      <p:sp>
        <p:nvSpPr>
          <p:cNvPr id="19" name="TextBox 9">
            <a:extLst>
              <a:ext uri="{FF2B5EF4-FFF2-40B4-BE49-F238E27FC236}">
                <a16:creationId xmlns:a16="http://schemas.microsoft.com/office/drawing/2014/main" id="{092A29E7-3CF2-78E4-B3D1-948F831CC5D9}"/>
              </a:ext>
            </a:extLst>
          </p:cNvPr>
          <p:cNvSpPr txBox="1"/>
          <p:nvPr/>
        </p:nvSpPr>
        <p:spPr>
          <a:xfrm>
            <a:off x="11581833" y="3851899"/>
            <a:ext cx="5677467" cy="339901"/>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INSIGHT</a:t>
            </a:r>
          </a:p>
        </p:txBody>
      </p:sp>
      <p:sp>
        <p:nvSpPr>
          <p:cNvPr id="26" name="TextBox 8">
            <a:extLst>
              <a:ext uri="{FF2B5EF4-FFF2-40B4-BE49-F238E27FC236}">
                <a16:creationId xmlns:a16="http://schemas.microsoft.com/office/drawing/2014/main" id="{7D51105A-FA54-4563-1019-C20252B7B8D9}"/>
              </a:ext>
            </a:extLst>
          </p:cNvPr>
          <p:cNvSpPr txBox="1"/>
          <p:nvPr/>
        </p:nvSpPr>
        <p:spPr>
          <a:xfrm>
            <a:off x="11581833" y="4406610"/>
            <a:ext cx="5677467" cy="2402837"/>
          </a:xfrm>
          <a:prstGeom prst="rect">
            <a:avLst/>
          </a:prstGeom>
        </p:spPr>
        <p:txBody>
          <a:bodyPr lIns="0" tIns="0" rIns="0" bIns="0" rtlCol="0" anchor="t">
            <a:spAutoFit/>
          </a:bodyPr>
          <a:lstStyle/>
          <a:p>
            <a:pPr>
              <a:lnSpc>
                <a:spcPts val="2660"/>
              </a:lnSpc>
            </a:pPr>
            <a:r>
              <a:rPr lang="en-US" sz="2000" b="0" i="0" dirty="0">
                <a:solidFill>
                  <a:srgbClr val="374151"/>
                </a:solidFill>
                <a:effectLst/>
                <a:latin typeface="Söhne"/>
              </a:rPr>
              <a:t>The prevalent theme within the top five categories revolves around food, with "Healthy Eating" holding the highest rank. This insight potentially offers valuable information about your user base. Consider leveraging this knowledge to formulate a campaign and collaborate with reputable healthy eating brands, thereby enhancing user engagement.</a:t>
            </a:r>
            <a:endParaRPr lang="en-US" sz="1900" spc="-19" dirty="0">
              <a:latin typeface="Gadugi" panose="020B0502040204020203" pitchFamily="34" charset="0"/>
              <a:ea typeface="Gadugi" panose="020B0502040204020203" pitchFamily="34" charset="0"/>
            </a:endParaRPr>
          </a:p>
        </p:txBody>
      </p:sp>
      <p:sp>
        <p:nvSpPr>
          <p:cNvPr id="27" name="TextBox 16">
            <a:extLst>
              <a:ext uri="{FF2B5EF4-FFF2-40B4-BE49-F238E27FC236}">
                <a16:creationId xmlns:a16="http://schemas.microsoft.com/office/drawing/2014/main" id="{A7D883DB-7117-AC5E-EE6D-70C726F82581}"/>
              </a:ext>
            </a:extLst>
          </p:cNvPr>
          <p:cNvSpPr txBox="1"/>
          <p:nvPr/>
        </p:nvSpPr>
        <p:spPr>
          <a:xfrm>
            <a:off x="11581833" y="6964868"/>
            <a:ext cx="5677467" cy="344646"/>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NEXT STEPS</a:t>
            </a:r>
          </a:p>
        </p:txBody>
      </p:sp>
      <p:sp>
        <p:nvSpPr>
          <p:cNvPr id="28" name="TextBox 15">
            <a:extLst>
              <a:ext uri="{FF2B5EF4-FFF2-40B4-BE49-F238E27FC236}">
                <a16:creationId xmlns:a16="http://schemas.microsoft.com/office/drawing/2014/main" id="{B1684B2D-F8E9-F7CA-166A-9EE850697C58}"/>
              </a:ext>
            </a:extLst>
          </p:cNvPr>
          <p:cNvSpPr txBox="1"/>
          <p:nvPr/>
        </p:nvSpPr>
        <p:spPr>
          <a:xfrm>
            <a:off x="11581833" y="7519579"/>
            <a:ext cx="5677467" cy="1710340"/>
          </a:xfrm>
          <a:prstGeom prst="rect">
            <a:avLst/>
          </a:prstGeom>
        </p:spPr>
        <p:txBody>
          <a:bodyPr lIns="0" tIns="0" rIns="0" bIns="0" rtlCol="0" anchor="t">
            <a:spAutoFit/>
          </a:bodyPr>
          <a:lstStyle/>
          <a:p>
            <a:pPr>
              <a:lnSpc>
                <a:spcPts val="2660"/>
              </a:lnSpc>
            </a:pPr>
            <a:r>
              <a:rPr lang="en-US" sz="2000" b="0" i="0" dirty="0">
                <a:solidFill>
                  <a:srgbClr val="374151"/>
                </a:solidFill>
                <a:effectLst/>
                <a:latin typeface="Söhne"/>
              </a:rPr>
              <a:t>The ad-hoc analysis has yielded valuable insights. It is now opportune to transition towards large-scale production, enabling real-time comprehension of your business dynamics. We are well-equipped to guide you through this process.</a:t>
            </a:r>
            <a:endParaRPr lang="en-US" sz="1900" spc="-19" dirty="0">
              <a:latin typeface="Gadugi" panose="020B0502040204020203" pitchFamily="34" charset="0"/>
              <a:ea typeface="Gadugi" panose="020B0502040204020203" pitchFamily="34" charset="0"/>
            </a:endParaRPr>
          </a:p>
        </p:txBody>
      </p:sp>
      <p:pic>
        <p:nvPicPr>
          <p:cNvPr id="30" name="Picture 29" descr="Men shaking hands in office">
            <a:extLst>
              <a:ext uri="{FF2B5EF4-FFF2-40B4-BE49-F238E27FC236}">
                <a16:creationId xmlns:a16="http://schemas.microsoft.com/office/drawing/2014/main" id="{DB7490D8-B1D3-8912-E4A4-05E89C0104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0753" y="1895898"/>
            <a:ext cx="5314298" cy="7334020"/>
          </a:xfrm>
          <a:prstGeom prst="rect">
            <a:avLst/>
          </a:prstGeom>
        </p:spPr>
      </p:pic>
      <p:sp>
        <p:nvSpPr>
          <p:cNvPr id="29" name="AutoShape 22">
            <a:extLst>
              <a:ext uri="{FF2B5EF4-FFF2-40B4-BE49-F238E27FC236}">
                <a16:creationId xmlns:a16="http://schemas.microsoft.com/office/drawing/2014/main" id="{6FEADEE5-9835-F5A2-8B32-9A5BBC570D7F}"/>
              </a:ext>
            </a:extLst>
          </p:cNvPr>
          <p:cNvSpPr/>
          <p:nvPr/>
        </p:nvSpPr>
        <p:spPr>
          <a:xfrm>
            <a:off x="0" y="0"/>
            <a:ext cx="2386482" cy="10287000"/>
          </a:xfrm>
          <a:prstGeom prst="rect">
            <a:avLst/>
          </a:prstGeom>
          <a:solidFill>
            <a:srgbClr val="A100FF"/>
          </a:solidFill>
        </p:spPr>
        <p:txBody>
          <a:bodyPr/>
          <a:lstStyle/>
          <a:p>
            <a:endParaRPr lang="en-US"/>
          </a:p>
        </p:txBody>
      </p:sp>
      <p:pic>
        <p:nvPicPr>
          <p:cNvPr id="7" name="Audio 6">
            <a:hlinkClick r:id="" action="ppaction://media"/>
            <a:extLst>
              <a:ext uri="{FF2B5EF4-FFF2-40B4-BE49-F238E27FC236}">
                <a16:creationId xmlns:a16="http://schemas.microsoft.com/office/drawing/2014/main" id="{2B7F92AF-A26D-BA45-16F0-83529DCC387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68"/>
    </mc:Choice>
    <mc:Fallback>
      <p:transition spd="slow" advTm="3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sp>
        <p:nvSpPr>
          <p:cNvPr id="24" name="TextBox 7">
            <a:extLst>
              <a:ext uri="{FF2B5EF4-FFF2-40B4-BE49-F238E27FC236}">
                <a16:creationId xmlns:a16="http://schemas.microsoft.com/office/drawing/2014/main" id="{20D10D59-9255-AFFA-83F0-7E6571E0E879}"/>
              </a:ext>
            </a:extLst>
          </p:cNvPr>
          <p:cNvSpPr txBox="1"/>
          <p:nvPr/>
        </p:nvSpPr>
        <p:spPr>
          <a:xfrm>
            <a:off x="4821476" y="4330775"/>
            <a:ext cx="5385739" cy="1231106"/>
          </a:xfrm>
          <a:prstGeom prst="rect">
            <a:avLst/>
          </a:prstGeom>
        </p:spPr>
        <p:txBody>
          <a:bodyPr wrap="square" lIns="0" tIns="0" rIns="0" bIns="0" rtlCol="0" anchor="t">
            <a:spAutoFit/>
          </a:bodyPr>
          <a:lstStyle/>
          <a:p>
            <a:pPr algn="r">
              <a:lnSpc>
                <a:spcPts val="9600"/>
              </a:lnSpc>
            </a:pPr>
            <a:r>
              <a:rPr lang="en-US" sz="8000" spc="-80" dirty="0">
                <a:latin typeface="Gadugi" panose="020B0502040204020203" pitchFamily="34" charset="0"/>
                <a:ea typeface="Gadugi" panose="020B0502040204020203" pitchFamily="34" charset="0"/>
              </a:rPr>
              <a:t>Thank</a:t>
            </a:r>
            <a:r>
              <a:rPr lang="en-US" sz="8000" spc="-80" dirty="0">
                <a:solidFill>
                  <a:schemeClr val="bg1"/>
                </a:solidFill>
                <a:latin typeface="Gadugi" panose="020B0502040204020203" pitchFamily="34" charset="0"/>
                <a:ea typeface="Gadugi" panose="020B0502040204020203" pitchFamily="34" charset="0"/>
              </a:rPr>
              <a:t> </a:t>
            </a:r>
            <a:r>
              <a:rPr lang="en-US" sz="8000" spc="-80" dirty="0">
                <a:latin typeface="Gadugi" panose="020B0502040204020203" pitchFamily="34" charset="0"/>
                <a:ea typeface="Gadugi" panose="020B0502040204020203" pitchFamily="34" charset="0"/>
              </a:rPr>
              <a:t>you!</a:t>
            </a:r>
            <a:r>
              <a:rPr lang="en-US" sz="8000" spc="-80" dirty="0">
                <a:solidFill>
                  <a:schemeClr val="bg1"/>
                </a:solidFill>
                <a:latin typeface="Gadugi" panose="020B0502040204020203" pitchFamily="34" charset="0"/>
                <a:ea typeface="Gadugi" panose="020B0502040204020203" pitchFamily="34" charset="0"/>
              </a:rPr>
              <a:t>!</a:t>
            </a:r>
          </a:p>
        </p:txBody>
      </p:sp>
      <p:sp>
        <p:nvSpPr>
          <p:cNvPr id="25" name="TextBox 2">
            <a:extLst>
              <a:ext uri="{FF2B5EF4-FFF2-40B4-BE49-F238E27FC236}">
                <a16:creationId xmlns:a16="http://schemas.microsoft.com/office/drawing/2014/main" id="{91AFE2D0-E12E-11ED-9D78-00238CFD8EDC}"/>
              </a:ext>
            </a:extLst>
          </p:cNvPr>
          <p:cNvSpPr txBox="1"/>
          <p:nvPr/>
        </p:nvSpPr>
        <p:spPr>
          <a:xfrm>
            <a:off x="5421913" y="5552246"/>
            <a:ext cx="5385738" cy="421719"/>
          </a:xfrm>
          <a:prstGeom prst="rect">
            <a:avLst/>
          </a:prstGeom>
        </p:spPr>
        <p:txBody>
          <a:bodyPr lIns="0" tIns="0" rIns="0" bIns="0" rtlCol="0" anchor="t">
            <a:spAutoFit/>
          </a:bodyPr>
          <a:lstStyle/>
          <a:p>
            <a:pPr>
              <a:lnSpc>
                <a:spcPts val="3640"/>
              </a:lnSpc>
            </a:pPr>
            <a:r>
              <a:rPr lang="en-US" sz="2600" spc="-26" dirty="0">
                <a:latin typeface="Gadugi" panose="020B0502040204020203" pitchFamily="34" charset="0"/>
                <a:ea typeface="Gadugi" panose="020B0502040204020203" pitchFamily="34" charset="0"/>
              </a:rPr>
              <a:t>ANY QUESTIONS?</a:t>
            </a:r>
          </a:p>
        </p:txBody>
      </p:sp>
      <p:pic>
        <p:nvPicPr>
          <p:cNvPr id="9" name="Audio 8">
            <a:hlinkClick r:id="" action="ppaction://media"/>
            <a:extLst>
              <a:ext uri="{FF2B5EF4-FFF2-40B4-BE49-F238E27FC236}">
                <a16:creationId xmlns:a16="http://schemas.microsoft.com/office/drawing/2014/main" id="{2108AC6D-7DBC-E004-2B34-9F7B313EC76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95"/>
    </mc:Choice>
    <mc:Fallback>
      <p:transition spd="slow" advTm="2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4309846"/>
            <a:chOff x="0" y="0"/>
            <a:chExt cx="11564591" cy="5746460"/>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3448294"/>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en-US" sz="1900" spc="-19" dirty="0">
                  <a:solidFill>
                    <a:srgbClr val="000000"/>
                  </a:solidFill>
                  <a:latin typeface="Graphik Regular" panose="020B0503030202060203" pitchFamily="34" charset="0"/>
                </a:rPr>
                <a:t>Project recap</a:t>
              </a:r>
            </a:p>
            <a:p>
              <a:pPr marL="342900" indent="-342900">
                <a:lnSpc>
                  <a:spcPct val="150000"/>
                </a:lnSpc>
                <a:buFont typeface="Arial" panose="020B0604020202020204" pitchFamily="34" charset="0"/>
                <a:buChar char="•"/>
              </a:pPr>
              <a:r>
                <a:rPr lang="en-US" sz="1900" spc="-19" dirty="0">
                  <a:solidFill>
                    <a:srgbClr val="000000"/>
                  </a:solidFill>
                  <a:latin typeface="Graphik Regular" panose="020B0503030202060203" pitchFamily="34" charset="0"/>
                </a:rPr>
                <a:t>Problem</a:t>
              </a:r>
            </a:p>
            <a:p>
              <a:pPr marL="342900" indent="-342900">
                <a:lnSpc>
                  <a:spcPct val="150000"/>
                </a:lnSpc>
                <a:buFont typeface="Arial" panose="020B0604020202020204" pitchFamily="34" charset="0"/>
                <a:buChar char="•"/>
              </a:pPr>
              <a:r>
                <a:rPr lang="en-US" sz="1900" spc="-19" dirty="0">
                  <a:solidFill>
                    <a:srgbClr val="000000"/>
                  </a:solidFill>
                  <a:latin typeface="Graphik Regular" panose="020B0503030202060203" pitchFamily="34" charset="0"/>
                </a:rPr>
                <a:t>The Analytics team</a:t>
              </a:r>
            </a:p>
            <a:p>
              <a:pPr marL="342900" indent="-342900">
                <a:lnSpc>
                  <a:spcPct val="150000"/>
                </a:lnSpc>
                <a:buFont typeface="Arial" panose="020B0604020202020204" pitchFamily="34" charset="0"/>
                <a:buChar char="•"/>
              </a:pPr>
              <a:r>
                <a:rPr lang="en-US" sz="1900" spc="-19" dirty="0">
                  <a:solidFill>
                    <a:srgbClr val="000000"/>
                  </a:solidFill>
                  <a:latin typeface="Graphik Regular" panose="020B0503030202060203" pitchFamily="34" charset="0"/>
                </a:rPr>
                <a:t>Process</a:t>
              </a:r>
            </a:p>
            <a:p>
              <a:pPr marL="342900" indent="-342900">
                <a:lnSpc>
                  <a:spcPct val="150000"/>
                </a:lnSpc>
                <a:buFont typeface="Arial" panose="020B0604020202020204" pitchFamily="34" charset="0"/>
                <a:buChar char="•"/>
              </a:pPr>
              <a:r>
                <a:rPr lang="en-US" sz="1900" spc="-19" dirty="0">
                  <a:solidFill>
                    <a:srgbClr val="000000"/>
                  </a:solidFill>
                  <a:latin typeface="Graphik Regular" panose="020B0503030202060203" pitchFamily="34" charset="0"/>
                </a:rPr>
                <a:t>Insights</a:t>
              </a:r>
            </a:p>
            <a:p>
              <a:pPr marL="342900" indent="-342900">
                <a:lnSpc>
                  <a:spcPct val="150000"/>
                </a:lnSpc>
                <a:buFont typeface="Arial" panose="020B0604020202020204" pitchFamily="34" charset="0"/>
                <a:buChar char="•"/>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a:extLst>
              <a:ext uri="{FF2B5EF4-FFF2-40B4-BE49-F238E27FC236}">
                <a16:creationId xmlns:a16="http://schemas.microsoft.com/office/drawing/2014/main" id="{6AEFDA10-3769-FB61-9CD9-CFD7D7879247}"/>
              </a:ext>
            </a:extLst>
          </p:cNvPr>
          <p:cNvSpPr/>
          <p:nvPr/>
        </p:nvSpPr>
        <p:spPr>
          <a:xfrm>
            <a:off x="0" y="0"/>
            <a:ext cx="2386482" cy="10287000"/>
          </a:xfrm>
          <a:prstGeom prst="rect">
            <a:avLst/>
          </a:prstGeom>
          <a:solidFill>
            <a:srgbClr val="A100FF"/>
          </a:solidFill>
        </p:spPr>
        <p:txBody>
          <a:bodyPr/>
          <a:lstStyle/>
          <a:p>
            <a:r>
              <a:rPr lang="en-US" dirty="0"/>
              <a:t>c</a:t>
            </a:r>
          </a:p>
        </p:txBody>
      </p:sp>
      <p:pic>
        <p:nvPicPr>
          <p:cNvPr id="19" name="Audio 18">
            <a:hlinkClick r:id="" action="ppaction://media"/>
            <a:extLst>
              <a:ext uri="{FF2B5EF4-FFF2-40B4-BE49-F238E27FC236}">
                <a16:creationId xmlns:a16="http://schemas.microsoft.com/office/drawing/2014/main" id="{2E7F16B3-5D5D-ADCF-7D34-23F078BDB2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54"/>
    </mc:Choice>
    <mc:Fallback>
      <p:transition spd="slow" advTm="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31" name="AutoShape 31"/>
          <p:cNvSpPr/>
          <p:nvPr/>
        </p:nvSpPr>
        <p:spPr>
          <a:xfrm>
            <a:off x="4938089" y="2005584"/>
            <a:ext cx="11342283" cy="6275832"/>
          </a:xfrm>
          <a:prstGeom prst="rect">
            <a:avLst/>
          </a:prstGeom>
          <a:solidFill>
            <a:schemeClr val="bg1"/>
          </a:solidFill>
        </p:spPr>
        <p:txBody>
          <a:bodyPr/>
          <a:lstStyle/>
          <a:p>
            <a:endParaRPr lang="en-US"/>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433E05A0-AD15-B052-2A1A-4DE6A8D3EF1F}"/>
              </a:ext>
            </a:extLst>
          </p:cNvPr>
          <p:cNvSpPr txBox="1"/>
          <p:nvPr/>
        </p:nvSpPr>
        <p:spPr>
          <a:xfrm>
            <a:off x="8719287" y="3477228"/>
            <a:ext cx="7358913" cy="3785652"/>
          </a:xfrm>
          <a:prstGeom prst="rect">
            <a:avLst/>
          </a:prstGeom>
          <a:noFill/>
        </p:spPr>
        <p:txBody>
          <a:bodyPr wrap="square" rtlCol="0">
            <a:spAutoFit/>
          </a:bodyPr>
          <a:lstStyle/>
          <a:p>
            <a:r>
              <a:rPr lang="en-US" sz="2400" b="0" i="0" dirty="0">
                <a:solidFill>
                  <a:srgbClr val="374151"/>
                </a:solidFill>
                <a:effectLst/>
                <a:latin typeface="Söhne"/>
              </a:rPr>
              <a:t>Social Buzz is a rapidly expanding technology unicorn necessitating swift adaptation to its global scale. Accenture has embarked on a three-month Proof of Concept (POC) centered on the following objectives:</a:t>
            </a:r>
          </a:p>
          <a:p>
            <a:endParaRPr lang="en-US" sz="2400" spc="-19" dirty="0">
              <a:latin typeface="Gadugi" panose="020B0502040204020203" pitchFamily="34" charset="0"/>
              <a:ea typeface="Gadugi" panose="020B0502040204020203" pitchFamily="34" charset="0"/>
            </a:endParaRPr>
          </a:p>
          <a:p>
            <a:pPr marL="410211" lvl="1" indent="-205106">
              <a:buFont typeface="Arial"/>
              <a:buChar char="•"/>
            </a:pPr>
            <a:r>
              <a:rPr lang="en-US" sz="2400" b="0" i="0" dirty="0">
                <a:solidFill>
                  <a:srgbClr val="374151"/>
                </a:solidFill>
                <a:effectLst/>
                <a:latin typeface="Söhne"/>
              </a:rPr>
              <a:t>A comprehensive evaluation of Social Buzz's big data methodology.</a:t>
            </a:r>
          </a:p>
          <a:p>
            <a:pPr marL="410211" lvl="1" indent="-205106">
              <a:buFont typeface="Arial"/>
              <a:buChar char="•"/>
            </a:pPr>
            <a:r>
              <a:rPr lang="en-US" sz="2400" b="0" i="0" dirty="0">
                <a:solidFill>
                  <a:srgbClr val="374151"/>
                </a:solidFill>
                <a:effectLst/>
                <a:latin typeface="Söhne"/>
              </a:rPr>
              <a:t>Guidelines for an Effective Initial Public Offering (IPO).</a:t>
            </a:r>
          </a:p>
          <a:p>
            <a:pPr marL="410211" lvl="1" indent="-205106">
              <a:buFont typeface="Arial"/>
              <a:buChar char="•"/>
            </a:pPr>
            <a:r>
              <a:rPr lang="en-US" sz="2400" b="0" i="0" dirty="0">
                <a:solidFill>
                  <a:srgbClr val="374151"/>
                </a:solidFill>
                <a:effectLst/>
                <a:latin typeface="Söhne"/>
              </a:rPr>
              <a:t>A study aimed at identifying the five most prominent content categories within Social Buzz.</a:t>
            </a:r>
            <a:endParaRPr lang="en-AU" sz="2400" dirty="0">
              <a:latin typeface="Gadugi" panose="020B0502040204020203" pitchFamily="34" charset="0"/>
              <a:ea typeface="Gadugi" panose="020B0502040204020203" pitchFamily="34" charset="0"/>
            </a:endParaRPr>
          </a:p>
        </p:txBody>
      </p:sp>
      <p:pic>
        <p:nvPicPr>
          <p:cNvPr id="3" name="Audio 2">
            <a:hlinkClick r:id="" action="ppaction://media"/>
            <a:extLst>
              <a:ext uri="{FF2B5EF4-FFF2-40B4-BE49-F238E27FC236}">
                <a16:creationId xmlns:a16="http://schemas.microsoft.com/office/drawing/2014/main" id="{2F75AAC4-C9B4-F741-A382-D35E77C9E35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96"/>
    </mc:Choice>
    <mc:Fallback>
      <p:transition spd="slow" advTm="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3352800" y="2171700"/>
            <a:ext cx="3646778" cy="1231106"/>
          </a:xfrm>
          <a:prstGeom prst="rect">
            <a:avLst/>
          </a:prstGeom>
        </p:spPr>
        <p:txBody>
          <a:bodyPr wrap="square" lIns="0" tIns="0" rIns="0" bIns="0" rtlCol="0" anchor="t">
            <a:spAutoFit/>
          </a:bodyPr>
          <a:lstStyle/>
          <a:p>
            <a:pPr>
              <a:lnSpc>
                <a:spcPts val="9600"/>
              </a:lnSpc>
            </a:pPr>
            <a:r>
              <a:rPr lang="en-US" sz="8000" spc="-80" dirty="0">
                <a:latin typeface="Graphik Regular" panose="020B0503030202060203" pitchFamily="34" charset="0"/>
              </a:rPr>
              <a:t>Problem</a:t>
            </a:r>
          </a:p>
        </p:txBody>
      </p:sp>
      <p:sp>
        <p:nvSpPr>
          <p:cNvPr id="22" name="TextBox 23">
            <a:extLst>
              <a:ext uri="{FF2B5EF4-FFF2-40B4-BE49-F238E27FC236}">
                <a16:creationId xmlns:a16="http://schemas.microsoft.com/office/drawing/2014/main" id="{6EF1317D-A6D8-F6D6-9C45-2E01964A1229}"/>
              </a:ext>
            </a:extLst>
          </p:cNvPr>
          <p:cNvSpPr txBox="1"/>
          <p:nvPr/>
        </p:nvSpPr>
        <p:spPr>
          <a:xfrm>
            <a:off x="2865096" y="4387610"/>
            <a:ext cx="6457882" cy="1114985"/>
          </a:xfrm>
          <a:prstGeom prst="rect">
            <a:avLst/>
          </a:prstGeom>
        </p:spPr>
        <p:txBody>
          <a:bodyPr wrap="square" lIns="0" tIns="0" rIns="0" bIns="0" rtlCol="0" anchor="t">
            <a:spAutoFit/>
          </a:bodyPr>
          <a:lstStyle/>
          <a:p>
            <a:pPr marL="457200" indent="-457200">
              <a:lnSpc>
                <a:spcPts val="4480"/>
              </a:lnSpc>
              <a:buFont typeface="Arial" panose="020B0604020202020204" pitchFamily="34" charset="0"/>
              <a:buChar char="•"/>
            </a:pPr>
            <a:r>
              <a:rPr lang="en-US" sz="2800" b="0" i="0" dirty="0">
                <a:solidFill>
                  <a:srgbClr val="374151"/>
                </a:solidFill>
                <a:effectLst/>
                <a:latin typeface="Söhne"/>
              </a:rPr>
              <a:t>An impressive volume of over 100,000 posts are generated daily.</a:t>
            </a:r>
            <a:endParaRPr lang="en-US" sz="2800" spc="-32" dirty="0">
              <a:latin typeface="Gadugi" panose="020B0502040204020203" pitchFamily="34" charset="0"/>
              <a:ea typeface="Gadugi" panose="020B0502040204020203" pitchFamily="34" charset="0"/>
            </a:endParaRPr>
          </a:p>
        </p:txBody>
      </p:sp>
      <p:sp>
        <p:nvSpPr>
          <p:cNvPr id="23" name="TextBox 24">
            <a:extLst>
              <a:ext uri="{FF2B5EF4-FFF2-40B4-BE49-F238E27FC236}">
                <a16:creationId xmlns:a16="http://schemas.microsoft.com/office/drawing/2014/main" id="{8A5F2EA4-1CF0-12B4-7FDA-05AA4C421B24}"/>
              </a:ext>
            </a:extLst>
          </p:cNvPr>
          <p:cNvSpPr txBox="1"/>
          <p:nvPr/>
        </p:nvSpPr>
        <p:spPr>
          <a:xfrm>
            <a:off x="2851383" y="5787292"/>
            <a:ext cx="6457882" cy="1114985"/>
          </a:xfrm>
          <a:prstGeom prst="rect">
            <a:avLst/>
          </a:prstGeom>
        </p:spPr>
        <p:txBody>
          <a:bodyPr wrap="square" lIns="0" tIns="0" rIns="0" bIns="0" rtlCol="0" anchor="t">
            <a:spAutoFit/>
          </a:bodyPr>
          <a:lstStyle/>
          <a:p>
            <a:pPr marL="457200" indent="-457200">
              <a:lnSpc>
                <a:spcPts val="4480"/>
              </a:lnSpc>
              <a:spcBef>
                <a:spcPct val="0"/>
              </a:spcBef>
              <a:buFont typeface="Arial" panose="020B0604020202020204" pitchFamily="34" charset="0"/>
              <a:buChar char="•"/>
            </a:pPr>
            <a:r>
              <a:rPr lang="en-US" sz="2800" b="0" i="0" dirty="0">
                <a:solidFill>
                  <a:srgbClr val="374151"/>
                </a:solidFill>
                <a:effectLst/>
                <a:latin typeface="Söhne"/>
              </a:rPr>
              <a:t>A total of 36,500,000 pieces of content annually!</a:t>
            </a:r>
            <a:endParaRPr lang="en-US" sz="2800" spc="-32" dirty="0">
              <a:latin typeface="Gadugi" panose="020B0502040204020203" pitchFamily="34" charset="0"/>
              <a:ea typeface="Gadugi" panose="020B0502040204020203" pitchFamily="34" charset="0"/>
            </a:endParaRPr>
          </a:p>
        </p:txBody>
      </p:sp>
      <p:pic>
        <p:nvPicPr>
          <p:cNvPr id="27" name="Picture 26" descr="Businesswoman brainstorming at board in office">
            <a:extLst>
              <a:ext uri="{FF2B5EF4-FFF2-40B4-BE49-F238E27FC236}">
                <a16:creationId xmlns:a16="http://schemas.microsoft.com/office/drawing/2014/main" id="{AE5A68CE-00BB-1FA8-C385-DC9EBE90E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1174" y="1840860"/>
            <a:ext cx="6389732" cy="7112640"/>
          </a:xfrm>
          <a:prstGeom prst="rect">
            <a:avLst/>
          </a:prstGeom>
        </p:spPr>
      </p:pic>
      <p:sp>
        <p:nvSpPr>
          <p:cNvPr id="24" name="TextBox 22">
            <a:extLst>
              <a:ext uri="{FF2B5EF4-FFF2-40B4-BE49-F238E27FC236}">
                <a16:creationId xmlns:a16="http://schemas.microsoft.com/office/drawing/2014/main" id="{C9BB4795-0EBA-90AE-73EC-A2EBD784DE8E}"/>
              </a:ext>
            </a:extLst>
          </p:cNvPr>
          <p:cNvSpPr txBox="1"/>
          <p:nvPr/>
        </p:nvSpPr>
        <p:spPr>
          <a:xfrm>
            <a:off x="2954416" y="7248779"/>
            <a:ext cx="6251816" cy="697820"/>
          </a:xfrm>
          <a:prstGeom prst="rect">
            <a:avLst/>
          </a:prstGeom>
        </p:spPr>
        <p:txBody>
          <a:bodyPr wrap="square" lIns="0" tIns="0" rIns="0" bIns="0" rtlCol="0" anchor="t">
            <a:spAutoFit/>
          </a:bodyPr>
          <a:lstStyle/>
          <a:p>
            <a:pPr marL="342900" indent="-342900">
              <a:lnSpc>
                <a:spcPts val="2660"/>
              </a:lnSpc>
              <a:buFont typeface="Arial" panose="020B0604020202020204" pitchFamily="34" charset="0"/>
              <a:buChar char="•"/>
            </a:pPr>
            <a:r>
              <a:rPr lang="en-US" sz="2800" b="0" i="0" dirty="0">
                <a:solidFill>
                  <a:srgbClr val="374151"/>
                </a:solidFill>
                <a:effectLst/>
                <a:latin typeface="Söhne"/>
              </a:rPr>
              <a:t>Navigating this abundance effectively calls for a well-considered strategy.</a:t>
            </a:r>
            <a:endParaRPr lang="en-US" sz="2800" spc="-19" dirty="0">
              <a:latin typeface="Gadugi" panose="020B0502040204020203" pitchFamily="34" charset="0"/>
              <a:ea typeface="Gadugi" panose="020B0502040204020203" pitchFamily="34" charset="0"/>
            </a:endParaRPr>
          </a:p>
        </p:txBody>
      </p:sp>
      <p:sp>
        <p:nvSpPr>
          <p:cNvPr id="25" name="TextBox 26">
            <a:extLst>
              <a:ext uri="{FF2B5EF4-FFF2-40B4-BE49-F238E27FC236}">
                <a16:creationId xmlns:a16="http://schemas.microsoft.com/office/drawing/2014/main" id="{8E954297-2E06-9422-9BE1-9E19CEF481F1}"/>
              </a:ext>
            </a:extLst>
          </p:cNvPr>
          <p:cNvSpPr txBox="1"/>
          <p:nvPr/>
        </p:nvSpPr>
        <p:spPr>
          <a:xfrm>
            <a:off x="2891556" y="8293101"/>
            <a:ext cx="6735498" cy="1044068"/>
          </a:xfrm>
          <a:prstGeom prst="rect">
            <a:avLst/>
          </a:prstGeom>
        </p:spPr>
        <p:txBody>
          <a:bodyPr wrap="square" lIns="0" tIns="0" rIns="0" bIns="0" rtlCol="0" anchor="t">
            <a:spAutoFit/>
          </a:bodyPr>
          <a:lstStyle/>
          <a:p>
            <a:pPr marL="342900" indent="-342900">
              <a:lnSpc>
                <a:spcPts val="2660"/>
              </a:lnSpc>
              <a:spcBef>
                <a:spcPct val="0"/>
              </a:spcBef>
              <a:buFont typeface="Arial" panose="020B0604020202020204" pitchFamily="34" charset="0"/>
              <a:buChar char="•"/>
            </a:pPr>
            <a:r>
              <a:rPr lang="en-US" sz="2800" b="0" i="0" dirty="0">
                <a:solidFill>
                  <a:srgbClr val="374151"/>
                </a:solidFill>
                <a:effectLst/>
                <a:latin typeface="Söhne"/>
              </a:rPr>
              <a:t>Conducting an analysis to discern the five most popular content categories on Social Buzz.</a:t>
            </a:r>
            <a:endParaRPr lang="en-US" sz="2800" u="sng" spc="-19" dirty="0">
              <a:latin typeface="Gadugi" panose="020B0502040204020203" pitchFamily="34" charset="0"/>
              <a:ea typeface="Gadugi" panose="020B0502040204020203" pitchFamily="34" charset="0"/>
            </a:endParaRPr>
          </a:p>
        </p:txBody>
      </p:sp>
      <p:pic>
        <p:nvPicPr>
          <p:cNvPr id="2" name="Picture 1">
            <a:extLst>
              <a:ext uri="{FF2B5EF4-FFF2-40B4-BE49-F238E27FC236}">
                <a16:creationId xmlns:a16="http://schemas.microsoft.com/office/drawing/2014/main" id="{3B877199-FDB8-59BC-ABE7-688F3E69F4F9}"/>
              </a:ext>
            </a:extLst>
          </p:cNvPr>
          <p:cNvPicPr>
            <a:picLocks noChangeAspect="1"/>
          </p:cNvPicPr>
          <p:nvPr/>
        </p:nvPicPr>
        <p:blipFill>
          <a:blip r:embed="rId6"/>
          <a:stretch>
            <a:fillRect/>
          </a:stretch>
        </p:blipFill>
        <p:spPr>
          <a:xfrm>
            <a:off x="-37046" y="0"/>
            <a:ext cx="2424402" cy="10287000"/>
          </a:xfrm>
          <a:prstGeom prst="rect">
            <a:avLst/>
          </a:prstGeom>
        </p:spPr>
      </p:pic>
      <p:pic>
        <p:nvPicPr>
          <p:cNvPr id="4" name="Audio 3">
            <a:hlinkClick r:id="" action="ppaction://media"/>
            <a:extLst>
              <a:ext uri="{FF2B5EF4-FFF2-40B4-BE49-F238E27FC236}">
                <a16:creationId xmlns:a16="http://schemas.microsoft.com/office/drawing/2014/main" id="{FAF20762-0207-F0D9-0994-8551D86DD8D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89"/>
    </mc:Choice>
    <mc:Fallback>
      <p:transition spd="slow" advTm="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80015" y="4221947"/>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4">
            <a:extLst>
              <a:ext uri="{FF2B5EF4-FFF2-40B4-BE49-F238E27FC236}">
                <a16:creationId xmlns:a16="http://schemas.microsoft.com/office/drawing/2014/main" id="{5EDC78EC-54C7-AA0E-1D79-A72EEC3FE9EB}"/>
              </a:ext>
            </a:extLst>
          </p:cNvPr>
          <p:cNvSpPr txBox="1"/>
          <p:nvPr/>
        </p:nvSpPr>
        <p:spPr>
          <a:xfrm>
            <a:off x="14293092" y="4559117"/>
            <a:ext cx="2616047" cy="371897"/>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ANDREW FLEMING</a:t>
            </a:r>
          </a:p>
        </p:txBody>
      </p:sp>
      <p:sp>
        <p:nvSpPr>
          <p:cNvPr id="33" name="TextBox 33">
            <a:extLst>
              <a:ext uri="{FF2B5EF4-FFF2-40B4-BE49-F238E27FC236}">
                <a16:creationId xmlns:a16="http://schemas.microsoft.com/office/drawing/2014/main" id="{CB694711-759B-BD8F-E0DE-83027A299AC4}"/>
              </a:ext>
            </a:extLst>
          </p:cNvPr>
          <p:cNvSpPr txBox="1"/>
          <p:nvPr/>
        </p:nvSpPr>
        <p:spPr>
          <a:xfrm>
            <a:off x="14309468" y="4979011"/>
            <a:ext cx="2616047" cy="692497"/>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Chief Technology Architect</a:t>
            </a:r>
          </a:p>
        </p:txBody>
      </p:sp>
      <p:sp>
        <p:nvSpPr>
          <p:cNvPr id="34" name="TextBox 37">
            <a:extLst>
              <a:ext uri="{FF2B5EF4-FFF2-40B4-BE49-F238E27FC236}">
                <a16:creationId xmlns:a16="http://schemas.microsoft.com/office/drawing/2014/main" id="{1CCC573B-BDFF-A87D-E863-0D3542F6088C}"/>
              </a:ext>
            </a:extLst>
          </p:cNvPr>
          <p:cNvSpPr txBox="1"/>
          <p:nvPr/>
        </p:nvSpPr>
        <p:spPr>
          <a:xfrm>
            <a:off x="14293091" y="7446874"/>
            <a:ext cx="2616047" cy="371897"/>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MARCUS ROMPTON</a:t>
            </a:r>
          </a:p>
        </p:txBody>
      </p:sp>
      <p:sp>
        <p:nvSpPr>
          <p:cNvPr id="35" name="TextBox 36">
            <a:extLst>
              <a:ext uri="{FF2B5EF4-FFF2-40B4-BE49-F238E27FC236}">
                <a16:creationId xmlns:a16="http://schemas.microsoft.com/office/drawing/2014/main" id="{7CCE4816-A1BB-C9C6-7D13-D05A539B0F4E}"/>
              </a:ext>
            </a:extLst>
          </p:cNvPr>
          <p:cNvSpPr txBox="1"/>
          <p:nvPr/>
        </p:nvSpPr>
        <p:spPr>
          <a:xfrm>
            <a:off x="14309467" y="7880542"/>
            <a:ext cx="2616047" cy="346249"/>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Senior Principal</a:t>
            </a:r>
          </a:p>
        </p:txBody>
      </p:sp>
      <p:sp>
        <p:nvSpPr>
          <p:cNvPr id="36" name="TextBox 40">
            <a:extLst>
              <a:ext uri="{FF2B5EF4-FFF2-40B4-BE49-F238E27FC236}">
                <a16:creationId xmlns:a16="http://schemas.microsoft.com/office/drawing/2014/main" id="{207D0C00-DF48-D1B6-9692-0892C4C06A59}"/>
              </a:ext>
            </a:extLst>
          </p:cNvPr>
          <p:cNvSpPr txBox="1"/>
          <p:nvPr/>
        </p:nvSpPr>
        <p:spPr>
          <a:xfrm>
            <a:off x="14309467" y="1721430"/>
            <a:ext cx="2616047" cy="338779"/>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Shaghayegh</a:t>
            </a:r>
          </a:p>
        </p:txBody>
      </p:sp>
      <p:sp>
        <p:nvSpPr>
          <p:cNvPr id="37" name="TextBox 39">
            <a:extLst>
              <a:ext uri="{FF2B5EF4-FFF2-40B4-BE49-F238E27FC236}">
                <a16:creationId xmlns:a16="http://schemas.microsoft.com/office/drawing/2014/main" id="{CB1682A4-EE26-BD86-E119-CE9618CA55A7}"/>
              </a:ext>
            </a:extLst>
          </p:cNvPr>
          <p:cNvSpPr txBox="1"/>
          <p:nvPr/>
        </p:nvSpPr>
        <p:spPr>
          <a:xfrm>
            <a:off x="14293090" y="2106467"/>
            <a:ext cx="2616047" cy="314894"/>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Data Analyst</a:t>
            </a:r>
          </a:p>
        </p:txBody>
      </p:sp>
      <p:pic>
        <p:nvPicPr>
          <p:cNvPr id="45" name="Picture 44" descr="Portrait of woman with eyeglasses">
            <a:extLst>
              <a:ext uri="{FF2B5EF4-FFF2-40B4-BE49-F238E27FC236}">
                <a16:creationId xmlns:a16="http://schemas.microsoft.com/office/drawing/2014/main" id="{B19C25B0-D795-ADDB-EFC5-813412094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5710" y="1122043"/>
            <a:ext cx="2535814" cy="21230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Picture 46" descr="Portrait of man in dark green shirt">
            <a:extLst>
              <a:ext uri="{FF2B5EF4-FFF2-40B4-BE49-F238E27FC236}">
                <a16:creationId xmlns:a16="http://schemas.microsoft.com/office/drawing/2014/main" id="{95208F80-23C2-8EC3-D136-DFC12079A4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65668" y="4099115"/>
            <a:ext cx="2615856" cy="20851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9" name="Picture 48" descr="Man with curly hair">
            <a:extLst>
              <a:ext uri="{FF2B5EF4-FFF2-40B4-BE49-F238E27FC236}">
                <a16:creationId xmlns:a16="http://schemas.microsoft.com/office/drawing/2014/main" id="{08F24D66-B25C-2AD1-A6FC-342A8665CB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65668" y="6594908"/>
            <a:ext cx="2615856" cy="24213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0" name="Picture 49">
            <a:extLst>
              <a:ext uri="{FF2B5EF4-FFF2-40B4-BE49-F238E27FC236}">
                <a16:creationId xmlns:a16="http://schemas.microsoft.com/office/drawing/2014/main" id="{F46F9FAC-3625-20DC-C9B3-D1E54203921E}"/>
              </a:ext>
            </a:extLst>
          </p:cNvPr>
          <p:cNvPicPr>
            <a:picLocks noChangeAspect="1"/>
          </p:cNvPicPr>
          <p:nvPr/>
        </p:nvPicPr>
        <p:blipFill>
          <a:blip r:embed="rId8"/>
          <a:stretch>
            <a:fillRect/>
          </a:stretch>
        </p:blipFill>
        <p:spPr>
          <a:xfrm>
            <a:off x="-45204" y="0"/>
            <a:ext cx="2424402" cy="10287000"/>
          </a:xfrm>
          <a:prstGeom prst="rect">
            <a:avLst/>
          </a:prstGeom>
        </p:spPr>
      </p:pic>
      <p:pic>
        <p:nvPicPr>
          <p:cNvPr id="3" name="Audio 2">
            <a:hlinkClick r:id="" action="ppaction://media"/>
            <a:extLst>
              <a:ext uri="{FF2B5EF4-FFF2-40B4-BE49-F238E27FC236}">
                <a16:creationId xmlns:a16="http://schemas.microsoft.com/office/drawing/2014/main" id="{44592025-3F15-A1D7-EB63-9AC5F8B91B6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5"/>
    </mc:Choice>
    <mc:Fallback>
      <p:transition spd="slow" advTm="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latin typeface="Clear Sans Regular Bold"/>
              </a:rPr>
              <a:t>3</a:t>
            </a:r>
          </a:p>
        </p:txBody>
      </p:sp>
      <p:sp>
        <p:nvSpPr>
          <p:cNvPr id="39" name="TextBox 33">
            <a:extLst>
              <a:ext uri="{FF2B5EF4-FFF2-40B4-BE49-F238E27FC236}">
                <a16:creationId xmlns:a16="http://schemas.microsoft.com/office/drawing/2014/main" id="{7DFEEEC7-5F3B-6B83-ADEE-9E14CD5447B1}"/>
              </a:ext>
            </a:extLst>
          </p:cNvPr>
          <p:cNvSpPr txBox="1"/>
          <p:nvPr/>
        </p:nvSpPr>
        <p:spPr>
          <a:xfrm>
            <a:off x="12611246" y="1761403"/>
            <a:ext cx="4066369" cy="1231106"/>
          </a:xfrm>
          <a:prstGeom prst="rect">
            <a:avLst/>
          </a:prstGeom>
        </p:spPr>
        <p:txBody>
          <a:bodyPr wrap="square"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Process:</a:t>
            </a:r>
          </a:p>
        </p:txBody>
      </p:sp>
      <p:sp>
        <p:nvSpPr>
          <p:cNvPr id="40" name="TextBox 36">
            <a:extLst>
              <a:ext uri="{FF2B5EF4-FFF2-40B4-BE49-F238E27FC236}">
                <a16:creationId xmlns:a16="http://schemas.microsoft.com/office/drawing/2014/main" id="{55457D00-033E-5FAF-3E00-BC008BE87361}"/>
              </a:ext>
            </a:extLst>
          </p:cNvPr>
          <p:cNvSpPr txBox="1"/>
          <p:nvPr/>
        </p:nvSpPr>
        <p:spPr>
          <a:xfrm>
            <a:off x="3982986" y="1603217"/>
            <a:ext cx="3486092" cy="314830"/>
          </a:xfrm>
          <a:prstGeom prst="rect">
            <a:avLst/>
          </a:prstGeom>
        </p:spPr>
        <p:txBody>
          <a:bodyPr lIns="0" tIns="0" rIns="0" bIns="0" rtlCol="0" anchor="t">
            <a:spAutoFit/>
          </a:bodyPr>
          <a:lstStyle/>
          <a:p>
            <a:pPr>
              <a:lnSpc>
                <a:spcPts val="2659"/>
              </a:lnSpc>
            </a:pPr>
            <a:r>
              <a:rPr lang="en-US" sz="1899" spc="-18" dirty="0">
                <a:latin typeface="Gadugi" panose="020B0502040204020203" pitchFamily="34" charset="0"/>
                <a:ea typeface="Gadugi" panose="020B0502040204020203" pitchFamily="34" charset="0"/>
              </a:rPr>
              <a:t>Data</a:t>
            </a:r>
            <a:r>
              <a:rPr lang="en-US" sz="1899" spc="-18" dirty="0">
                <a:solidFill>
                  <a:srgbClr val="FFFFFF"/>
                </a:solidFill>
                <a:latin typeface="Gadugi" panose="020B0502040204020203" pitchFamily="34" charset="0"/>
                <a:ea typeface="Gadugi" panose="020B0502040204020203" pitchFamily="34" charset="0"/>
              </a:rPr>
              <a:t> </a:t>
            </a:r>
            <a:r>
              <a:rPr lang="en-US" sz="1899" spc="-18" dirty="0">
                <a:latin typeface="Gadugi" panose="020B0502040204020203" pitchFamily="34" charset="0"/>
                <a:ea typeface="Gadugi" panose="020B0502040204020203" pitchFamily="34" charset="0"/>
              </a:rPr>
              <a:t>Understanding</a:t>
            </a:r>
          </a:p>
        </p:txBody>
      </p:sp>
      <p:sp>
        <p:nvSpPr>
          <p:cNvPr id="41" name="TextBox 34">
            <a:extLst>
              <a:ext uri="{FF2B5EF4-FFF2-40B4-BE49-F238E27FC236}">
                <a16:creationId xmlns:a16="http://schemas.microsoft.com/office/drawing/2014/main" id="{A48783E4-52E3-B4E5-9461-993A96AF9CF8}"/>
              </a:ext>
            </a:extLst>
          </p:cNvPr>
          <p:cNvSpPr txBox="1"/>
          <p:nvPr/>
        </p:nvSpPr>
        <p:spPr>
          <a:xfrm>
            <a:off x="5856316" y="3214901"/>
            <a:ext cx="3406491" cy="314894"/>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Data Cleaning</a:t>
            </a:r>
          </a:p>
        </p:txBody>
      </p:sp>
      <p:sp>
        <p:nvSpPr>
          <p:cNvPr id="43" name="TextBox 33">
            <a:extLst>
              <a:ext uri="{FF2B5EF4-FFF2-40B4-BE49-F238E27FC236}">
                <a16:creationId xmlns:a16="http://schemas.microsoft.com/office/drawing/2014/main" id="{B6CBDC26-8950-9E3C-B9D3-3421C96B62EC}"/>
              </a:ext>
            </a:extLst>
          </p:cNvPr>
          <p:cNvSpPr txBox="1"/>
          <p:nvPr/>
        </p:nvSpPr>
        <p:spPr>
          <a:xfrm>
            <a:off x="7729646" y="4826585"/>
            <a:ext cx="3406491" cy="314894"/>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Data</a:t>
            </a:r>
            <a:r>
              <a:rPr lang="en-US" sz="1900" spc="-19" dirty="0">
                <a:solidFill>
                  <a:srgbClr val="FFFFFF"/>
                </a:solidFill>
                <a:latin typeface="Gadugi" panose="020B0502040204020203" pitchFamily="34" charset="0"/>
                <a:ea typeface="Gadugi" panose="020B0502040204020203" pitchFamily="34" charset="0"/>
              </a:rPr>
              <a:t> </a:t>
            </a:r>
            <a:r>
              <a:rPr lang="en-US" sz="1900" spc="-19" dirty="0">
                <a:latin typeface="Gadugi" panose="020B0502040204020203" pitchFamily="34" charset="0"/>
                <a:ea typeface="Gadugi" panose="020B0502040204020203" pitchFamily="34" charset="0"/>
              </a:rPr>
              <a:t>Modelling</a:t>
            </a:r>
          </a:p>
        </p:txBody>
      </p:sp>
      <p:sp>
        <p:nvSpPr>
          <p:cNvPr id="44" name="TextBox 37">
            <a:extLst>
              <a:ext uri="{FF2B5EF4-FFF2-40B4-BE49-F238E27FC236}">
                <a16:creationId xmlns:a16="http://schemas.microsoft.com/office/drawing/2014/main" id="{D21C0727-E43D-86CA-0A02-1386ED29537D}"/>
              </a:ext>
            </a:extLst>
          </p:cNvPr>
          <p:cNvSpPr txBox="1"/>
          <p:nvPr/>
        </p:nvSpPr>
        <p:spPr>
          <a:xfrm>
            <a:off x="9630519" y="6534976"/>
            <a:ext cx="3414381" cy="314894"/>
          </a:xfrm>
          <a:prstGeom prst="rect">
            <a:avLst/>
          </a:prstGeom>
        </p:spPr>
        <p:txBody>
          <a:bodyPr wrap="square"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Data</a:t>
            </a:r>
            <a:r>
              <a:rPr lang="en-US" sz="1900" spc="-19" dirty="0">
                <a:solidFill>
                  <a:srgbClr val="FFFFFF"/>
                </a:solidFill>
                <a:latin typeface="Gadugi" panose="020B0502040204020203" pitchFamily="34" charset="0"/>
                <a:ea typeface="Gadugi" panose="020B0502040204020203" pitchFamily="34" charset="0"/>
              </a:rPr>
              <a:t> </a:t>
            </a:r>
            <a:r>
              <a:rPr lang="en-US" sz="1900" spc="-19" dirty="0">
                <a:latin typeface="Gadugi" panose="020B0502040204020203" pitchFamily="34" charset="0"/>
                <a:ea typeface="Gadugi" panose="020B0502040204020203" pitchFamily="34" charset="0"/>
              </a:rPr>
              <a:t>Analysis</a:t>
            </a:r>
          </a:p>
        </p:txBody>
      </p:sp>
      <p:sp>
        <p:nvSpPr>
          <p:cNvPr id="45" name="TextBox 38">
            <a:extLst>
              <a:ext uri="{FF2B5EF4-FFF2-40B4-BE49-F238E27FC236}">
                <a16:creationId xmlns:a16="http://schemas.microsoft.com/office/drawing/2014/main" id="{931EBF53-335F-1B13-2810-277D19208399}"/>
              </a:ext>
            </a:extLst>
          </p:cNvPr>
          <p:cNvSpPr txBox="1"/>
          <p:nvPr/>
        </p:nvSpPr>
        <p:spPr>
          <a:xfrm>
            <a:off x="11512342" y="8194123"/>
            <a:ext cx="3406491" cy="314894"/>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Uncover Insights</a:t>
            </a:r>
          </a:p>
        </p:txBody>
      </p:sp>
      <p:pic>
        <p:nvPicPr>
          <p:cNvPr id="3" name="Audio 2">
            <a:hlinkClick r:id="" action="ppaction://media"/>
            <a:extLst>
              <a:ext uri="{FF2B5EF4-FFF2-40B4-BE49-F238E27FC236}">
                <a16:creationId xmlns:a16="http://schemas.microsoft.com/office/drawing/2014/main" id="{43A1CCB3-840E-86C5-FC14-943E66ED62F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31"/>
    </mc:Choice>
    <mc:Fallback>
      <p:transition spd="slow" advTm="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7272183" y="1104900"/>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6" name="TextBox 13">
            <a:extLst>
              <a:ext uri="{FF2B5EF4-FFF2-40B4-BE49-F238E27FC236}">
                <a16:creationId xmlns:a16="http://schemas.microsoft.com/office/drawing/2014/main" id="{7546604B-F881-F84C-864C-205A78A6002C}"/>
              </a:ext>
            </a:extLst>
          </p:cNvPr>
          <p:cNvSpPr txBox="1"/>
          <p:nvPr/>
        </p:nvSpPr>
        <p:spPr>
          <a:xfrm>
            <a:off x="1587103" y="3637571"/>
            <a:ext cx="3632723"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17" name="TextBox 2">
            <a:extLst>
              <a:ext uri="{FF2B5EF4-FFF2-40B4-BE49-F238E27FC236}">
                <a16:creationId xmlns:a16="http://schemas.microsoft.com/office/drawing/2014/main" id="{13C5525C-896F-5F97-B9D5-F601DFB760C6}"/>
              </a:ext>
            </a:extLst>
          </p:cNvPr>
          <p:cNvSpPr txBox="1"/>
          <p:nvPr/>
        </p:nvSpPr>
        <p:spPr>
          <a:xfrm>
            <a:off x="1796907" y="5081036"/>
            <a:ext cx="3632723"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8" name="TextBox 17">
            <a:extLst>
              <a:ext uri="{FF2B5EF4-FFF2-40B4-BE49-F238E27FC236}">
                <a16:creationId xmlns:a16="http://schemas.microsoft.com/office/drawing/2014/main" id="{4CDFF92B-5F7D-76C4-F5BB-D4D93944204A}"/>
              </a:ext>
            </a:extLst>
          </p:cNvPr>
          <p:cNvSpPr txBox="1"/>
          <p:nvPr/>
        </p:nvSpPr>
        <p:spPr>
          <a:xfrm>
            <a:off x="5904413" y="3637571"/>
            <a:ext cx="4669281"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1897</a:t>
            </a:r>
          </a:p>
        </p:txBody>
      </p:sp>
      <p:sp>
        <p:nvSpPr>
          <p:cNvPr id="19" name="TextBox 14">
            <a:extLst>
              <a:ext uri="{FF2B5EF4-FFF2-40B4-BE49-F238E27FC236}">
                <a16:creationId xmlns:a16="http://schemas.microsoft.com/office/drawing/2014/main" id="{6C5A0613-67EA-A4A7-8A76-18FEA3A594FB}"/>
              </a:ext>
            </a:extLst>
          </p:cNvPr>
          <p:cNvSpPr txBox="1"/>
          <p:nvPr/>
        </p:nvSpPr>
        <p:spPr>
          <a:xfrm>
            <a:off x="6510179" y="5081036"/>
            <a:ext cx="3884010"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REACTIONS TO "ANIMAL" POSTS</a:t>
            </a:r>
          </a:p>
        </p:txBody>
      </p:sp>
      <p:sp>
        <p:nvSpPr>
          <p:cNvPr id="20" name="TextBox 19">
            <a:extLst>
              <a:ext uri="{FF2B5EF4-FFF2-40B4-BE49-F238E27FC236}">
                <a16:creationId xmlns:a16="http://schemas.microsoft.com/office/drawing/2014/main" id="{A6BCDC64-9B47-D249-44EC-3F2EE6108141}"/>
              </a:ext>
            </a:extLst>
          </p:cNvPr>
          <p:cNvSpPr txBox="1"/>
          <p:nvPr/>
        </p:nvSpPr>
        <p:spPr>
          <a:xfrm>
            <a:off x="11821810" y="3626510"/>
            <a:ext cx="4669281" cy="1226820"/>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
        <p:nvSpPr>
          <p:cNvPr id="21" name="TextBox 20">
            <a:extLst>
              <a:ext uri="{FF2B5EF4-FFF2-40B4-BE49-F238E27FC236}">
                <a16:creationId xmlns:a16="http://schemas.microsoft.com/office/drawing/2014/main" id="{D643FE5B-06A5-83CE-2D42-0B04818C8DEE}"/>
              </a:ext>
            </a:extLst>
          </p:cNvPr>
          <p:cNvSpPr txBox="1"/>
          <p:nvPr/>
        </p:nvSpPr>
        <p:spPr>
          <a:xfrm>
            <a:off x="12230285" y="5081036"/>
            <a:ext cx="3884010"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MONTH WITH </a:t>
            </a:r>
          </a:p>
          <a:p>
            <a:pPr algn="ctr">
              <a:lnSpc>
                <a:spcPts val="3359"/>
              </a:lnSpc>
            </a:pPr>
            <a:r>
              <a:rPr lang="en-US" sz="2400" spc="-24" dirty="0">
                <a:latin typeface="Gadugi" panose="020B0502040204020203" pitchFamily="34" charset="0"/>
                <a:ea typeface="Gadugi" panose="020B0502040204020203" pitchFamily="34" charset="0"/>
              </a:rPr>
              <a:t>MOST POSTS</a:t>
            </a:r>
          </a:p>
        </p:txBody>
      </p:sp>
      <p:pic>
        <p:nvPicPr>
          <p:cNvPr id="24" name="Picture 23">
            <a:extLst>
              <a:ext uri="{FF2B5EF4-FFF2-40B4-BE49-F238E27FC236}">
                <a16:creationId xmlns:a16="http://schemas.microsoft.com/office/drawing/2014/main" id="{B7D2398B-7E58-7E93-FE5F-A31C4B4E52C5}"/>
              </a:ext>
            </a:extLst>
          </p:cNvPr>
          <p:cNvPicPr>
            <a:picLocks noChangeAspect="1"/>
          </p:cNvPicPr>
          <p:nvPr/>
        </p:nvPicPr>
        <p:blipFill>
          <a:blip r:embed="rId7"/>
          <a:stretch>
            <a:fillRect/>
          </a:stretch>
        </p:blipFill>
        <p:spPr>
          <a:xfrm>
            <a:off x="-45646" y="-62464"/>
            <a:ext cx="2172805" cy="10349464"/>
          </a:xfrm>
          <a:prstGeom prst="rect">
            <a:avLst/>
          </a:prstGeom>
        </p:spPr>
      </p:pic>
      <p:pic>
        <p:nvPicPr>
          <p:cNvPr id="5" name="Audio 4">
            <a:hlinkClick r:id="" action="ppaction://media"/>
            <a:extLst>
              <a:ext uri="{FF2B5EF4-FFF2-40B4-BE49-F238E27FC236}">
                <a16:creationId xmlns:a16="http://schemas.microsoft.com/office/drawing/2014/main" id="{225AC10D-DBAB-C88B-873C-055CE18C760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92"/>
    </mc:Choice>
    <mc:Fallback>
      <p:transition spd="slow" advTm="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r>
              <a:rPr lang="en-US" dirty="0"/>
              <a:t>c</a:t>
            </a:r>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5B711E94-DB05-68B0-6A5C-9433FE2B6EF2}"/>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sharpenSoften amount="25000"/>
                    </a14:imgEffect>
                    <a14:imgEffect>
                      <a14:brightnessContrast contrast="40000"/>
                    </a14:imgEffect>
                  </a14:imgLayer>
                </a14:imgProps>
              </a:ext>
            </a:extLst>
          </a:blip>
          <a:srcRect/>
          <a:stretch>
            <a:fillRect/>
          </a:stretch>
        </p:blipFill>
        <p:spPr>
          <a:xfrm>
            <a:off x="4496753" y="1592190"/>
            <a:ext cx="9571772" cy="7102620"/>
          </a:xfrm>
          <a:prstGeom prst="rect">
            <a:avLst/>
          </a:prstGeom>
        </p:spPr>
      </p:pic>
      <p:pic>
        <p:nvPicPr>
          <p:cNvPr id="3" name="Audio 2">
            <a:hlinkClick r:id="" action="ppaction://media"/>
            <a:extLst>
              <a:ext uri="{FF2B5EF4-FFF2-40B4-BE49-F238E27FC236}">
                <a16:creationId xmlns:a16="http://schemas.microsoft.com/office/drawing/2014/main" id="{2CF50EC5-50CD-4B57-B933-A2CEED2030B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42"/>
    </mc:Choice>
    <mc:Fallback>
      <p:transition spd="slow" advTm="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A59533E4-D7F2-69C3-19C4-86238DEE9402}"/>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Effect>
                      <a14:brightnessContrast contrast="40000"/>
                    </a14:imgEffect>
                  </a14:imgLayer>
                </a14:imgProps>
              </a:ext>
            </a:extLst>
          </a:blip>
          <a:srcRect/>
          <a:stretch>
            <a:fillRect/>
          </a:stretch>
        </p:blipFill>
        <p:spPr>
          <a:xfrm>
            <a:off x="5732961" y="1581061"/>
            <a:ext cx="8266904" cy="7124878"/>
          </a:xfrm>
          <a:prstGeom prst="rect">
            <a:avLst/>
          </a:prstGeom>
        </p:spPr>
      </p:pic>
      <p:pic>
        <p:nvPicPr>
          <p:cNvPr id="3" name="Audio 2">
            <a:hlinkClick r:id="" action="ppaction://media"/>
            <a:extLst>
              <a:ext uri="{FF2B5EF4-FFF2-40B4-BE49-F238E27FC236}">
                <a16:creationId xmlns:a16="http://schemas.microsoft.com/office/drawing/2014/main" id="{ED2BDB88-D63A-2F24-A127-147D354C656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586"/>
    </mc:Choice>
    <mc:Fallback>
      <p:transition spd="slow" advTm="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298</TotalTime>
  <Words>1881</Words>
  <Application>Microsoft Office PowerPoint</Application>
  <PresentationFormat>Custom</PresentationFormat>
  <Paragraphs>151</Paragraphs>
  <Slides>11</Slides>
  <Notes>11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Garamond</vt:lpstr>
      <vt:lpstr>Calibri</vt:lpstr>
      <vt:lpstr>Clear Sans Regular Bold</vt:lpstr>
      <vt:lpstr>Gadugi</vt:lpstr>
      <vt:lpstr>Arial</vt:lpstr>
      <vt:lpstr>Graphik Regular</vt:lpstr>
      <vt:lpstr>Söhne</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3</dc:title>
  <dc:creator>Kevin Dang</dc:creator>
  <cp:lastModifiedBy>Shaghayegh Haghbin</cp:lastModifiedBy>
  <cp:revision>16</cp:revision>
  <dcterms:created xsi:type="dcterms:W3CDTF">2006-08-16T00:00:00Z</dcterms:created>
  <dcterms:modified xsi:type="dcterms:W3CDTF">2023-10-17T04:10:23Z</dcterms:modified>
  <dc:identifier>DAEhDyfaYKE</dc:identifier>
  <cp:contentStatus/>
</cp:coreProperties>
</file>